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2" r:id="rId1"/>
  </p:sldMasterIdLst>
  <p:sldIdLst>
    <p:sldId id="256" r:id="rId2"/>
    <p:sldId id="258" r:id="rId3"/>
    <p:sldId id="259" r:id="rId4"/>
    <p:sldId id="260" r:id="rId5"/>
    <p:sldId id="261" r:id="rId6"/>
    <p:sldId id="262" r:id="rId7"/>
    <p:sldId id="263" r:id="rId8"/>
    <p:sldId id="264" r:id="rId9"/>
    <p:sldId id="265" r:id="rId10"/>
    <p:sldId id="266" r:id="rId11"/>
    <p:sldId id="269" r:id="rId12"/>
    <p:sldId id="267" r:id="rId13"/>
    <p:sldId id="268" r:id="rId14"/>
    <p:sldId id="271" r:id="rId15"/>
    <p:sldId id="270" r:id="rId16"/>
    <p:sldId id="272" r:id="rId17"/>
    <p:sldId id="273" r:id="rId18"/>
    <p:sldId id="275" r:id="rId19"/>
    <p:sldId id="274" r:id="rId20"/>
    <p:sldId id="276" r:id="rId21"/>
    <p:sldId id="278" r:id="rId22"/>
    <p:sldId id="277" r:id="rId23"/>
    <p:sldId id="279" r:id="rId24"/>
    <p:sldId id="280" r:id="rId25"/>
    <p:sldId id="283" r:id="rId26"/>
    <p:sldId id="284" r:id="rId27"/>
    <p:sldId id="281" r:id="rId28"/>
    <p:sldId id="282" r:id="rId29"/>
    <p:sldId id="285" r:id="rId30"/>
    <p:sldId id="286" r:id="rId31"/>
    <p:sldId id="287" r:id="rId32"/>
    <p:sldId id="288" r:id="rId33"/>
    <p:sldId id="290" r:id="rId34"/>
    <p:sldId id="289" r:id="rId35"/>
    <p:sldId id="291" r:id="rId36"/>
    <p:sldId id="292"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10" r:id="rId51"/>
    <p:sldId id="308" r:id="rId52"/>
    <p:sldId id="30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46EA3-0755-486D-B4DE-E72B89FC131A}" v="556" dt="2021-11-15T13:34:31.924"/>
    <p1510:client id="{ED8C9506-A2A8-F85C-D7ED-E58F800B9E1E}" v="640" dt="2021-11-15T14:54:45.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9662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12749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977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7298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1245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6304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7659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76922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9556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5616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6698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26403935"/>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www.shopify.in/free-trial/3-steps?&amp;term=shopify&amp;Network=Search&amp;SiteTarget=&amp;mt=e&amp;adid=521874621057&amp;adpos=&amp;CampaignId=1682829540&amp;BOID=brand&amp;gclid=Cj0KCQjwiNSLBhCPARIsAKNS4_cGdopHJhgQbeJTgcBTvsgf-j7P9j4nLbFRB71VXRSpJO-l6oBE7FMaAhYtEALw_wcB&amp;gclsrc=aw.ds" TargetMode="External"/><Relationship Id="rId3" Type="http://schemas.openxmlformats.org/officeDocument/2006/relationships/hyperlink" Target="https://expressjs.com/en/resources/community.html" TargetMode="External"/><Relationship Id="rId7" Type="http://schemas.openxmlformats.org/officeDocument/2006/relationships/hyperlink" Target="https://babeljs.io/blog/" TargetMode="External"/><Relationship Id="rId2" Type="http://schemas.openxmlformats.org/officeDocument/2006/relationships/hyperlink" Target="https://nodejs.org/en/about/releases/" TargetMode="External"/><Relationship Id="rId1" Type="http://schemas.openxmlformats.org/officeDocument/2006/relationships/slideLayout" Target="../slideLayouts/slideLayout2.xml"/><Relationship Id="rId6" Type="http://schemas.openxmlformats.org/officeDocument/2006/relationships/hyperlink" Target="https://reactrouter.com/web/guides/quick-start" TargetMode="External"/><Relationship Id="rId5" Type="http://schemas.openxmlformats.org/officeDocument/2006/relationships/hyperlink" Target="https://redux.js.org/understanding/history-and-design/prior-art" TargetMode="External"/><Relationship Id="rId4" Type="http://schemas.openxmlformats.org/officeDocument/2006/relationships/hyperlink" Target="https://reactjs.org/community/support.html"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3">
            <a:extLst>
              <a:ext uri="{FF2B5EF4-FFF2-40B4-BE49-F238E27FC236}">
                <a16:creationId xmlns:a16="http://schemas.microsoft.com/office/drawing/2014/main" id="{1497678B-0251-40A8-BF40-C5DDD908D3BB}"/>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p:cNvSpPr>
            <a:spLocks noGrp="1"/>
          </p:cNvSpPr>
          <p:nvPr>
            <p:ph type="ctrTitle"/>
          </p:nvPr>
        </p:nvSpPr>
        <p:spPr>
          <a:xfrm>
            <a:off x="1784959" y="715265"/>
            <a:ext cx="9144000" cy="1856683"/>
          </a:xfrm>
        </p:spPr>
        <p:txBody>
          <a:bodyPr vert="horz" lIns="91440" tIns="45720" rIns="91440" bIns="45720" rtlCol="0" anchor="b">
            <a:normAutofit/>
          </a:bodyPr>
          <a:lstStyle/>
          <a:p>
            <a:r>
              <a:rPr lang="en-US">
                <a:solidFill>
                  <a:srgbClr val="FFFFFF"/>
                </a:solidFill>
              </a:rPr>
              <a:t>E-Commerce Project - Shopify</a:t>
            </a:r>
          </a:p>
        </p:txBody>
      </p:sp>
      <p:sp>
        <p:nvSpPr>
          <p:cNvPr id="3" name="Subtitle 2"/>
          <p:cNvSpPr>
            <a:spLocks noGrp="1"/>
          </p:cNvSpPr>
          <p:nvPr>
            <p:ph type="subTitle" idx="1"/>
          </p:nvPr>
        </p:nvSpPr>
        <p:spPr>
          <a:xfrm>
            <a:off x="1628384" y="2802418"/>
            <a:ext cx="9144000" cy="1098395"/>
          </a:xfrm>
        </p:spPr>
        <p:txBody>
          <a:bodyPr vert="horz" lIns="91440" tIns="45720" rIns="91440" bIns="45720" rtlCol="0">
            <a:normAutofit/>
          </a:bodyPr>
          <a:lstStyle/>
          <a:p>
            <a:r>
              <a:rPr lang="en-US">
                <a:solidFill>
                  <a:srgbClr val="FFFFFF"/>
                </a:solidFill>
              </a:rPr>
              <a:t>Course Coordinator – Mr. Manoj Wariya Sir</a:t>
            </a:r>
          </a:p>
          <a:p>
            <a:r>
              <a:rPr lang="en-US">
                <a:solidFill>
                  <a:srgbClr val="FFFFFF"/>
                </a:solidFill>
              </a:rPr>
              <a:t>Under Guidance of – Mr. Saurav Tripathi Sir</a:t>
            </a:r>
          </a:p>
        </p:txBody>
      </p:sp>
      <p:sp>
        <p:nvSpPr>
          <p:cNvPr id="8" name="Subtitle 2">
            <a:extLst>
              <a:ext uri="{FF2B5EF4-FFF2-40B4-BE49-F238E27FC236}">
                <a16:creationId xmlns:a16="http://schemas.microsoft.com/office/drawing/2014/main" id="{67CBA654-9038-4469-A08B-29BEF60F370E}"/>
              </a:ext>
            </a:extLst>
          </p:cNvPr>
          <p:cNvSpPr txBox="1">
            <a:spLocks/>
          </p:cNvSpPr>
          <p:nvPr/>
        </p:nvSpPr>
        <p:spPr>
          <a:xfrm>
            <a:off x="3568790" y="4146407"/>
            <a:ext cx="4853836" cy="1885136"/>
          </a:xfrm>
          <a:prstGeom prst="rect">
            <a:avLst/>
          </a:prstGeom>
        </p:spPr>
        <p:txBody>
          <a:bodyPr lIns="109728" tIns="109728" rIns="109728" bIns="91440" anchor="t">
            <a:normAutofit/>
          </a:bodyPr>
          <a:lstStyle>
            <a:lvl1pPr marL="0" indent="0" algn="l" defTabSz="914400" rtl="0" eaLnBrk="1" latinLnBrk="0" hangingPunct="1">
              <a:lnSpc>
                <a:spcPct val="105000"/>
              </a:lnSpc>
              <a:spcBef>
                <a:spcPts val="1000"/>
              </a:spcBef>
              <a:buFont typeface="Arial" panose="020B0604020202020204" pitchFamily="34" charset="0"/>
              <a:buNone/>
              <a:defRPr sz="2800" kern="1200" spc="90">
                <a:solidFill>
                  <a:schemeClr val="tx1"/>
                </a:solidFill>
                <a:latin typeface="+mn-lt"/>
                <a:ea typeface="+mn-ea"/>
                <a:cs typeface="+mn-cs"/>
              </a:defRPr>
            </a:lvl1pPr>
            <a:lvl2pPr marL="457200" indent="0" algn="ctr" defTabSz="914400" rtl="0" eaLnBrk="1" latinLnBrk="0" hangingPunct="1">
              <a:lnSpc>
                <a:spcPct val="105000"/>
              </a:lnSpc>
              <a:spcBef>
                <a:spcPts val="500"/>
              </a:spcBef>
              <a:buFont typeface="Arial" panose="020B0604020202020204" pitchFamily="34" charset="0"/>
              <a:buNone/>
              <a:defRPr sz="2000" kern="1200" spc="90">
                <a:solidFill>
                  <a:schemeClr val="tx1"/>
                </a:solidFill>
                <a:latin typeface="+mn-lt"/>
                <a:ea typeface="+mn-ea"/>
                <a:cs typeface="+mn-cs"/>
              </a:defRPr>
            </a:lvl2pPr>
            <a:lvl3pPr marL="914400" indent="0" algn="ctr" defTabSz="914400" rtl="0" eaLnBrk="1" latinLnBrk="0" hangingPunct="1">
              <a:lnSpc>
                <a:spcPct val="105000"/>
              </a:lnSpc>
              <a:spcBef>
                <a:spcPts val="500"/>
              </a:spcBef>
              <a:buFont typeface="Arial" panose="020B0604020202020204" pitchFamily="34" charset="0"/>
              <a:buNone/>
              <a:defRPr sz="1800" kern="1200" spc="90">
                <a:solidFill>
                  <a:schemeClr val="tx1"/>
                </a:solidFill>
                <a:latin typeface="+mn-lt"/>
                <a:ea typeface="+mn-ea"/>
                <a:cs typeface="+mn-cs"/>
              </a:defRPr>
            </a:lvl3pPr>
            <a:lvl4pPr marL="1371600" indent="0" algn="ctr" defTabSz="914400" rtl="0" eaLnBrk="1" latinLnBrk="0" hangingPunct="1">
              <a:lnSpc>
                <a:spcPct val="105000"/>
              </a:lnSpc>
              <a:spcBef>
                <a:spcPts val="500"/>
              </a:spcBef>
              <a:buFont typeface="Arial" panose="020B0604020202020204" pitchFamily="34" charset="0"/>
              <a:buNone/>
              <a:defRPr sz="1600" kern="1200" spc="90">
                <a:solidFill>
                  <a:schemeClr val="tx1"/>
                </a:solidFill>
                <a:latin typeface="+mn-lt"/>
                <a:ea typeface="+mn-ea"/>
                <a:cs typeface="+mn-cs"/>
              </a:defRPr>
            </a:lvl4pPr>
            <a:lvl5pPr marL="1828800" indent="0" algn="ctr" defTabSz="914400" rtl="0" eaLnBrk="1" latinLnBrk="0" hangingPunct="1">
              <a:lnSpc>
                <a:spcPct val="105000"/>
              </a:lnSpc>
              <a:spcBef>
                <a:spcPts val="500"/>
              </a:spcBef>
              <a:buFont typeface="Arial" panose="020B0604020202020204" pitchFamily="34" charset="0"/>
              <a:buNone/>
              <a:defRPr sz="1600" kern="1200" spc="9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5000"/>
              </a:lnSpc>
            </a:pPr>
            <a:r>
              <a:rPr lang="en-US" sz="1600" dirty="0">
                <a:solidFill>
                  <a:schemeClr val="tx2"/>
                </a:solidFill>
              </a:rPr>
              <a:t>Team Name – MAVS</a:t>
            </a:r>
            <a:endParaRPr lang="en-US" sz="1600">
              <a:solidFill>
                <a:schemeClr val="tx2"/>
              </a:solidFill>
              <a:cs typeface="Calibri"/>
            </a:endParaRPr>
          </a:p>
          <a:p>
            <a:pPr algn="ctr">
              <a:lnSpc>
                <a:spcPct val="95000"/>
              </a:lnSpc>
            </a:pPr>
            <a:r>
              <a:rPr lang="en-US" sz="1600" dirty="0">
                <a:solidFill>
                  <a:schemeClr val="tx2"/>
                </a:solidFill>
              </a:rPr>
              <a:t>Ajay Singh(2019CA46)</a:t>
            </a:r>
            <a:endParaRPr lang="en-US" sz="1600">
              <a:solidFill>
                <a:schemeClr val="tx2"/>
              </a:solidFill>
              <a:cs typeface="Calibri"/>
            </a:endParaRPr>
          </a:p>
          <a:p>
            <a:pPr algn="ctr">
              <a:lnSpc>
                <a:spcPct val="95000"/>
              </a:lnSpc>
            </a:pPr>
            <a:r>
              <a:rPr lang="en-US" sz="1600" dirty="0">
                <a:solidFill>
                  <a:schemeClr val="tx2"/>
                </a:solidFill>
              </a:rPr>
              <a:t>Shivam Sharma(2019CA58)</a:t>
            </a:r>
            <a:endParaRPr lang="en-US" sz="1600">
              <a:solidFill>
                <a:schemeClr val="tx2"/>
              </a:solidFill>
              <a:cs typeface="Calibri"/>
            </a:endParaRPr>
          </a:p>
          <a:p>
            <a:pPr algn="ctr">
              <a:lnSpc>
                <a:spcPct val="95000"/>
              </a:lnSpc>
            </a:pPr>
            <a:r>
              <a:rPr lang="en-US" sz="1600" dirty="0">
                <a:solidFill>
                  <a:schemeClr val="tx2"/>
                </a:solidFill>
              </a:rPr>
              <a:t>Mohd Azeem(2019CA83)</a:t>
            </a:r>
            <a:endParaRPr lang="en-US" sz="1600">
              <a:solidFill>
                <a:schemeClr val="tx2"/>
              </a:solidFill>
              <a:cs typeface="Calibri"/>
            </a:endParaRPr>
          </a:p>
          <a:p>
            <a:pPr algn="ctr">
              <a:lnSpc>
                <a:spcPct val="95000"/>
              </a:lnSpc>
            </a:pPr>
            <a:r>
              <a:rPr lang="en-US" sz="1600" dirty="0">
                <a:solidFill>
                  <a:schemeClr val="tx2"/>
                </a:solidFill>
              </a:rPr>
              <a:t>Vishwam Singh(2019CA55)</a:t>
            </a:r>
            <a:endParaRPr lang="en-US" sz="1600">
              <a:solidFill>
                <a:schemeClr val="tx2"/>
              </a:solidFill>
              <a:cs typeface="Calibri"/>
            </a:endParaRPr>
          </a:p>
          <a:p>
            <a:pPr algn="ctr">
              <a:lnSpc>
                <a:spcPct val="95000"/>
              </a:lnSpc>
            </a:pPr>
            <a:endParaRPr lang="en-US" sz="1600" dirty="0">
              <a:ea typeface="DengXian Light"/>
              <a:cs typeface="Calibri"/>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20" y="11"/>
            <a:ext cx="12191980" cy="6857988"/>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rPr>
              <a:t>HomeScreen</a:t>
            </a:r>
            <a:r>
              <a:rPr lang="en-US" sz="3600" dirty="0">
                <a:solidFill>
                  <a:schemeClr val="tx1">
                    <a:lumMod val="85000"/>
                    <a:lumOff val="15000"/>
                  </a:schemeClr>
                </a:solidFill>
              </a:rPr>
              <a:t> </a:t>
            </a:r>
            <a:r>
              <a:rPr lang="en-US" sz="3600" dirty="0" err="1">
                <a:solidFill>
                  <a:schemeClr val="tx1">
                    <a:lumMod val="85000"/>
                    <a:lumOff val="15000"/>
                  </a:schemeClr>
                </a:solidFill>
              </a:rPr>
              <a:t>ScreenShot</a:t>
            </a:r>
            <a:endParaRPr lang="en-US" sz="3600" dirty="0" err="1">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682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21" y="11"/>
            <a:ext cx="12191978" cy="6857988"/>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SignInScreen</a:t>
            </a:r>
            <a:r>
              <a:rPr lang="en-US" sz="3600" dirty="0">
                <a:solidFill>
                  <a:schemeClr val="tx1">
                    <a:lumMod val="85000"/>
                    <a:lumOff val="15000"/>
                  </a:schemeClr>
                </a:solidFill>
                <a:cs typeface="Calibri Light"/>
              </a:rPr>
              <a:t> Code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409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30099" y="11"/>
            <a:ext cx="12191980" cy="6857988"/>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SignInScreen</a:t>
            </a:r>
            <a:r>
              <a:rPr lang="en-US" sz="3600" dirty="0">
                <a:solidFill>
                  <a:schemeClr val="tx1">
                    <a:lumMod val="85000"/>
                    <a:lumOff val="15000"/>
                  </a:schemeClr>
                </a:solidFill>
                <a:cs typeface="Calibri Light"/>
              </a:rPr>
              <a:t> </a:t>
            </a:r>
            <a:r>
              <a:rPr lang="en-US" sz="3600" dirty="0" err="1">
                <a:solidFill>
                  <a:schemeClr val="tx1">
                    <a:lumMod val="85000"/>
                    <a:lumOff val="15000"/>
                  </a:schemeClr>
                </a:solidFill>
                <a:cs typeface="Calibri Light"/>
              </a:rPr>
              <a:t>ScreenShot</a:t>
            </a:r>
            <a:r>
              <a:rPr lang="en-US" sz="3600" dirty="0">
                <a:solidFill>
                  <a:schemeClr val="tx1">
                    <a:lumMod val="85000"/>
                    <a:lumOff val="15000"/>
                  </a:schemeClr>
                </a:solidFill>
                <a:cs typeface="Calibri Light"/>
              </a:rPr>
              <a:t> (USER - CEO)</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066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5" y="11"/>
            <a:ext cx="12191978" cy="6857988"/>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SignInScreen</a:t>
            </a:r>
            <a:r>
              <a:rPr lang="en-US" sz="3600" dirty="0">
                <a:solidFill>
                  <a:schemeClr val="tx1">
                    <a:lumMod val="85000"/>
                    <a:lumOff val="15000"/>
                  </a:schemeClr>
                </a:solidFill>
                <a:cs typeface="Calibri Light"/>
              </a:rPr>
              <a:t> Success </a:t>
            </a:r>
            <a:r>
              <a:rPr lang="en-US" sz="3600" dirty="0" err="1">
                <a:solidFill>
                  <a:schemeClr val="tx1">
                    <a:lumMod val="85000"/>
                    <a:lumOff val="15000"/>
                  </a:schemeClr>
                </a:solidFill>
                <a:cs typeface="Calibri Light"/>
              </a:rPr>
              <a:t>ScreenShot</a:t>
            </a:r>
            <a:r>
              <a:rPr lang="en-US" sz="3600" dirty="0">
                <a:solidFill>
                  <a:schemeClr val="tx1">
                    <a:lumMod val="85000"/>
                    <a:lumOff val="15000"/>
                  </a:schemeClr>
                </a:solidFill>
                <a:cs typeface="Calibri Light"/>
              </a:rPr>
              <a:t> (USER - CEO)</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467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5" y="11"/>
            <a:ext cx="12191978" cy="6857987"/>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RegisterScreen</a:t>
            </a:r>
            <a:r>
              <a:rPr lang="en-US" sz="3600" dirty="0">
                <a:solidFill>
                  <a:schemeClr val="tx1">
                    <a:lumMod val="85000"/>
                    <a:lumOff val="15000"/>
                  </a:schemeClr>
                </a:solidFill>
                <a:cs typeface="Calibri Light"/>
              </a:rPr>
              <a:t> Code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567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4" y="11"/>
            <a:ext cx="12191976" cy="6857987"/>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New User </a:t>
            </a:r>
            <a:r>
              <a:rPr lang="en-US" sz="3600" dirty="0" err="1">
                <a:solidFill>
                  <a:schemeClr val="tx1">
                    <a:lumMod val="85000"/>
                    <a:lumOff val="15000"/>
                  </a:schemeClr>
                </a:solidFill>
                <a:cs typeface="Calibri Light"/>
              </a:rPr>
              <a:t>RegisterScreen</a:t>
            </a:r>
            <a:r>
              <a:rPr lang="en-US" sz="3600" dirty="0">
                <a:solidFill>
                  <a:schemeClr val="tx1">
                    <a:lumMod val="85000"/>
                    <a:lumOff val="15000"/>
                  </a:schemeClr>
                </a:solidFill>
                <a:cs typeface="Calibri Light"/>
              </a:rPr>
              <a:t> </a:t>
            </a:r>
            <a:r>
              <a:rPr lang="en-US" sz="3600" dirty="0" err="1">
                <a:solidFill>
                  <a:schemeClr val="tx1">
                    <a:lumMod val="85000"/>
                    <a:lumOff val="15000"/>
                  </a:schemeClr>
                </a:solidFill>
                <a:cs typeface="Calibri Light"/>
              </a:rPr>
              <a:t>ScreenShot</a:t>
            </a:r>
            <a:endParaRPr lang="en-US" sz="3600" dirty="0">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686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4" y="11"/>
            <a:ext cx="12191976" cy="6857986"/>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New User </a:t>
            </a:r>
            <a:r>
              <a:rPr lang="en-US" sz="3600" dirty="0" err="1">
                <a:solidFill>
                  <a:schemeClr val="tx1">
                    <a:lumMod val="85000"/>
                    <a:lumOff val="15000"/>
                  </a:schemeClr>
                </a:solidFill>
                <a:cs typeface="Calibri Light"/>
              </a:rPr>
              <a:t>RegisterScreen</a:t>
            </a:r>
            <a:r>
              <a:rPr lang="en-US" sz="3600" dirty="0">
                <a:solidFill>
                  <a:schemeClr val="tx1">
                    <a:lumMod val="85000"/>
                    <a:lumOff val="15000"/>
                  </a:schemeClr>
                </a:solidFill>
                <a:cs typeface="Calibri Light"/>
              </a:rPr>
              <a:t> Success </a:t>
            </a:r>
            <a:r>
              <a:rPr lang="en-US" sz="3600" dirty="0" err="1">
                <a:solidFill>
                  <a:schemeClr val="tx1">
                    <a:lumMod val="85000"/>
                    <a:lumOff val="15000"/>
                  </a:schemeClr>
                </a:solidFill>
                <a:cs typeface="Calibri Light"/>
              </a:rPr>
              <a:t>ScreenShot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39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omputer&#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4" y="11"/>
            <a:ext cx="12191975" cy="6857986"/>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ProductScreen</a:t>
            </a:r>
            <a:r>
              <a:rPr lang="en-US" sz="3600" dirty="0">
                <a:solidFill>
                  <a:schemeClr val="tx1">
                    <a:lumMod val="85000"/>
                    <a:lumOff val="15000"/>
                  </a:schemeClr>
                </a:solidFill>
                <a:cs typeface="Calibri Light"/>
              </a:rPr>
              <a:t> Code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875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qr code&#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4" y="11"/>
            <a:ext cx="12191975" cy="6857985"/>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ProductScreen</a:t>
            </a:r>
            <a:r>
              <a:rPr lang="en-US" sz="3600" dirty="0">
                <a:solidFill>
                  <a:schemeClr val="tx1">
                    <a:lumMod val="85000"/>
                    <a:lumOff val="15000"/>
                  </a:schemeClr>
                </a:solidFill>
                <a:cs typeface="Calibri Light"/>
              </a:rPr>
              <a:t> </a:t>
            </a:r>
            <a:r>
              <a:rPr lang="en-US" sz="3600" dirty="0" err="1">
                <a:solidFill>
                  <a:schemeClr val="tx1">
                    <a:lumMod val="85000"/>
                    <a:lumOff val="15000"/>
                  </a:schemeClr>
                </a:solidFill>
                <a:cs typeface="Calibri Light"/>
              </a:rPr>
              <a:t>ScreenShot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862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3" y="11"/>
            <a:ext cx="12191973" cy="6857985"/>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CartScreen</a:t>
            </a:r>
            <a:r>
              <a:rPr lang="en-US" sz="3600" dirty="0">
                <a:solidFill>
                  <a:schemeClr val="tx1">
                    <a:lumMod val="85000"/>
                    <a:lumOff val="15000"/>
                  </a:schemeClr>
                </a:solidFill>
                <a:cs typeface="Calibri Light"/>
              </a:rPr>
              <a:t> Code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52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CEDD-1089-41E6-BB1E-CEEE20EAFCC5}"/>
              </a:ext>
            </a:extLst>
          </p:cNvPr>
          <p:cNvSpPr>
            <a:spLocks noGrp="1"/>
          </p:cNvSpPr>
          <p:nvPr>
            <p:ph type="title"/>
          </p:nvPr>
        </p:nvSpPr>
        <p:spPr/>
        <p:txBody>
          <a:bodyPr/>
          <a:lstStyle/>
          <a:p>
            <a:r>
              <a:rPr lang="en-US" b="1" dirty="0">
                <a:solidFill>
                  <a:schemeClr val="accent2">
                    <a:lumMod val="75000"/>
                  </a:schemeClr>
                </a:solidFill>
                <a:cs typeface="Calibri Light"/>
              </a:rPr>
              <a:t>INTRODUCTION</a:t>
            </a:r>
          </a:p>
        </p:txBody>
      </p:sp>
      <p:sp>
        <p:nvSpPr>
          <p:cNvPr id="3" name="Content Placeholder 2">
            <a:extLst>
              <a:ext uri="{FF2B5EF4-FFF2-40B4-BE49-F238E27FC236}">
                <a16:creationId xmlns:a16="http://schemas.microsoft.com/office/drawing/2014/main" id="{8D297DDE-AD56-455E-8A24-0B8F164C2EEA}"/>
              </a:ext>
            </a:extLst>
          </p:cNvPr>
          <p:cNvSpPr>
            <a:spLocks noGrp="1"/>
          </p:cNvSpPr>
          <p:nvPr>
            <p:ph idx="1"/>
          </p:nvPr>
        </p:nvSpPr>
        <p:spPr/>
        <p:txBody>
          <a:bodyPr vert="horz" lIns="91440" tIns="45720" rIns="91440" bIns="45720" rtlCol="0" anchor="t">
            <a:normAutofit fontScale="70000" lnSpcReduction="20000"/>
          </a:bodyPr>
          <a:lstStyle/>
          <a:p>
            <a:pPr marL="0" indent="0" algn="just">
              <a:lnSpc>
                <a:spcPct val="160000"/>
              </a:lnSpc>
              <a:buNone/>
            </a:pPr>
            <a:r>
              <a:rPr lang="en-US" dirty="0">
                <a:ea typeface="+mn-lt"/>
                <a:cs typeface="+mn-lt"/>
              </a:rPr>
              <a:t>In preparation of our Project, We had to take the help and guidance of some respected persons, who deserve our deepest gratitude. As the completion of this Project gave us much pleasure, We would like to show our gratitude Mr. Manoj </a:t>
            </a:r>
            <a:r>
              <a:rPr lang="en-US" dirty="0" err="1">
                <a:ea typeface="+mn-lt"/>
                <a:cs typeface="+mn-lt"/>
              </a:rPr>
              <a:t>Wariya</a:t>
            </a:r>
            <a:r>
              <a:rPr lang="en-US" dirty="0">
                <a:ea typeface="+mn-lt"/>
                <a:cs typeface="+mn-lt"/>
              </a:rPr>
              <a:t> Sir, Course Coordinator, Motilal Nehru National Institute of Technology for giving us quick guidelines for Project through numerous consultations, Assignments and Lectures. We would also like to expand our gratitude to all those who have directly and indirectly guided me in writing this Project. </a:t>
            </a:r>
            <a:endParaRPr lang="en-US" dirty="0">
              <a:cs typeface="Calibri" panose="020F0502020204030204"/>
            </a:endParaRPr>
          </a:p>
          <a:p>
            <a:pPr marL="0" indent="0" algn="just">
              <a:lnSpc>
                <a:spcPct val="160000"/>
              </a:lnSpc>
              <a:buNone/>
            </a:pPr>
            <a:r>
              <a:rPr lang="en-US" dirty="0">
                <a:ea typeface="+mn-lt"/>
                <a:cs typeface="+mn-lt"/>
              </a:rPr>
              <a:t>In addition, a thank you to Mr. Saurav Tripathi Sir, Mr. </a:t>
            </a:r>
            <a:r>
              <a:rPr lang="en-US" dirty="0" err="1">
                <a:ea typeface="+mn-lt"/>
                <a:cs typeface="+mn-lt"/>
              </a:rPr>
              <a:t>Ataussamad</a:t>
            </a:r>
            <a:r>
              <a:rPr lang="en-US" dirty="0">
                <a:ea typeface="+mn-lt"/>
                <a:cs typeface="+mn-lt"/>
              </a:rPr>
              <a:t> and Mr. Sailendra Kumar Singh who introduced us to the Methodology of work, and whose passion for the “underlying structures” had lasting effect.</a:t>
            </a:r>
            <a:endParaRPr lang="en-US" dirty="0">
              <a:cs typeface="Calibri" panose="020F0502020204030204"/>
            </a:endParaRPr>
          </a:p>
        </p:txBody>
      </p:sp>
    </p:spTree>
    <p:extLst>
      <p:ext uri="{BB962C8B-B14F-4D97-AF65-F5344CB8AC3E}">
        <p14:creationId xmlns:p14="http://schemas.microsoft.com/office/powerpoint/2010/main" val="2944069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3" y="11"/>
            <a:ext cx="12191973" cy="6857984"/>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CartScreen</a:t>
            </a:r>
            <a:r>
              <a:rPr lang="en-US" sz="3600" dirty="0">
                <a:solidFill>
                  <a:schemeClr val="tx1">
                    <a:lumMod val="85000"/>
                    <a:lumOff val="15000"/>
                  </a:schemeClr>
                </a:solidFill>
                <a:cs typeface="Calibri Light"/>
              </a:rPr>
              <a:t> </a:t>
            </a:r>
            <a:r>
              <a:rPr lang="en-US" sz="3600" dirty="0" err="1">
                <a:solidFill>
                  <a:schemeClr val="tx1">
                    <a:lumMod val="85000"/>
                    <a:lumOff val="15000"/>
                  </a:schemeClr>
                </a:solidFill>
                <a:cs typeface="Calibri Light"/>
              </a:rPr>
              <a:t>ScreenShot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75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2" y="11"/>
            <a:ext cx="12191971" cy="6857983"/>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ShippingScreen</a:t>
            </a:r>
            <a:r>
              <a:rPr lang="en-US" sz="3600" dirty="0">
                <a:solidFill>
                  <a:schemeClr val="tx1">
                    <a:lumMod val="85000"/>
                    <a:lumOff val="15000"/>
                  </a:schemeClr>
                </a:solidFill>
                <a:cs typeface="Calibri Light"/>
              </a:rPr>
              <a:t> Code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14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2" y="-62619"/>
            <a:ext cx="12191971" cy="6857984"/>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ShippingScreen</a:t>
            </a:r>
            <a:r>
              <a:rPr lang="en-US" sz="3600" dirty="0">
                <a:solidFill>
                  <a:schemeClr val="tx1">
                    <a:lumMod val="85000"/>
                    <a:lumOff val="15000"/>
                  </a:schemeClr>
                </a:solidFill>
                <a:cs typeface="Calibri Light"/>
              </a:rPr>
              <a:t> </a:t>
            </a:r>
            <a:r>
              <a:rPr lang="en-US" sz="3600" dirty="0" err="1">
                <a:solidFill>
                  <a:schemeClr val="tx1">
                    <a:lumMod val="85000"/>
                    <a:lumOff val="15000"/>
                  </a:schemeClr>
                </a:solidFill>
                <a:cs typeface="Calibri Light"/>
              </a:rPr>
              <a:t>ScreenShot</a:t>
            </a:r>
            <a:endParaRPr lang="en-US" sz="3600" dirty="0">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899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omputer&#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2" y="-62619"/>
            <a:ext cx="12191971" cy="6857983"/>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PaymentScreen</a:t>
            </a:r>
            <a:r>
              <a:rPr lang="en-US" sz="3600" dirty="0">
                <a:solidFill>
                  <a:schemeClr val="tx1">
                    <a:lumMod val="85000"/>
                    <a:lumOff val="15000"/>
                  </a:schemeClr>
                </a:solidFill>
                <a:cs typeface="Calibri Light"/>
              </a:rPr>
              <a:t> Code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665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9" cy="6857983"/>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PaymentScreen</a:t>
            </a:r>
            <a:r>
              <a:rPr lang="en-US" sz="3600" dirty="0">
                <a:solidFill>
                  <a:schemeClr val="tx1">
                    <a:lumMod val="85000"/>
                    <a:lumOff val="15000"/>
                  </a:schemeClr>
                </a:solidFill>
                <a:cs typeface="Calibri Light"/>
              </a:rPr>
              <a:t> </a:t>
            </a:r>
            <a:r>
              <a:rPr lang="en-US" sz="3600" dirty="0" err="1">
                <a:solidFill>
                  <a:schemeClr val="tx1">
                    <a:lumMod val="85000"/>
                    <a:lumOff val="15000"/>
                  </a:schemeClr>
                </a:solidFill>
                <a:cs typeface="Calibri Light"/>
              </a:rPr>
              <a:t>ScreenShot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595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9"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PlaceOrderScreen</a:t>
            </a:r>
            <a:r>
              <a:rPr lang="en-US" sz="3600" dirty="0">
                <a:solidFill>
                  <a:schemeClr val="tx1">
                    <a:lumMod val="85000"/>
                    <a:lumOff val="15000"/>
                  </a:schemeClr>
                </a:solidFill>
                <a:cs typeface="Calibri Light"/>
              </a:rPr>
              <a:t> Code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638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PlaceOrderScreen</a:t>
            </a:r>
            <a:r>
              <a:rPr lang="en-US" sz="3600" dirty="0">
                <a:solidFill>
                  <a:schemeClr val="tx1">
                    <a:lumMod val="85000"/>
                    <a:lumOff val="15000"/>
                  </a:schemeClr>
                </a:solidFill>
                <a:cs typeface="Calibri Light"/>
              </a:rPr>
              <a:t> </a:t>
            </a:r>
            <a:r>
              <a:rPr lang="en-US" sz="3600" dirty="0" err="1">
                <a:solidFill>
                  <a:schemeClr val="tx1">
                    <a:lumMod val="85000"/>
                    <a:lumOff val="15000"/>
                  </a:schemeClr>
                </a:solidFill>
                <a:cs typeface="Calibri Light"/>
              </a:rPr>
              <a:t>ScreenShot</a:t>
            </a:r>
            <a:endParaRPr lang="en-US" sz="3600" dirty="0">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071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9"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OrderScreen</a:t>
            </a:r>
            <a:r>
              <a:rPr lang="en-US" sz="3600" dirty="0">
                <a:solidFill>
                  <a:schemeClr val="tx1">
                    <a:lumMod val="85000"/>
                    <a:lumOff val="15000"/>
                  </a:schemeClr>
                </a:solidFill>
                <a:cs typeface="Calibri Light"/>
              </a:rPr>
              <a:t> Code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791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OrderScreen</a:t>
            </a:r>
            <a:r>
              <a:rPr lang="en-US" sz="3600" dirty="0">
                <a:solidFill>
                  <a:schemeClr val="tx1">
                    <a:lumMod val="85000"/>
                    <a:lumOff val="15000"/>
                  </a:schemeClr>
                </a:solidFill>
                <a:cs typeface="Calibri Light"/>
              </a:rPr>
              <a:t> </a:t>
            </a:r>
            <a:r>
              <a:rPr lang="en-US" sz="3600" dirty="0" err="1">
                <a:solidFill>
                  <a:schemeClr val="tx1">
                    <a:lumMod val="85000"/>
                    <a:lumOff val="15000"/>
                  </a:schemeClr>
                </a:solidFill>
                <a:cs typeface="Calibri Light"/>
              </a:rPr>
              <a:t>ScreenShot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112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OrderHistoryScreen</a:t>
            </a:r>
            <a:r>
              <a:rPr lang="en-US" sz="3600" dirty="0">
                <a:solidFill>
                  <a:schemeClr val="tx1">
                    <a:lumMod val="85000"/>
                    <a:lumOff val="15000"/>
                  </a:schemeClr>
                </a:solidFill>
                <a:cs typeface="Calibri Light"/>
              </a:rPr>
              <a:t> </a:t>
            </a:r>
            <a:r>
              <a:rPr lang="en-US" sz="3600" dirty="0" err="1">
                <a:solidFill>
                  <a:schemeClr val="tx1">
                    <a:lumMod val="85000"/>
                    <a:lumOff val="15000"/>
                  </a:schemeClr>
                </a:solidFill>
                <a:cs typeface="Calibri Light"/>
              </a:rPr>
              <a:t>ScreenShot</a:t>
            </a:r>
            <a:endParaRPr lang="en-US" sz="3600" dirty="0">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874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CEDD-1089-41E6-BB1E-CEEE20EAFCC5}"/>
              </a:ext>
            </a:extLst>
          </p:cNvPr>
          <p:cNvSpPr>
            <a:spLocks noGrp="1"/>
          </p:cNvSpPr>
          <p:nvPr>
            <p:ph type="title"/>
          </p:nvPr>
        </p:nvSpPr>
        <p:spPr/>
        <p:txBody>
          <a:bodyPr/>
          <a:lstStyle/>
          <a:p>
            <a:r>
              <a:rPr lang="en-US" b="1" dirty="0">
                <a:solidFill>
                  <a:schemeClr val="accent2">
                    <a:lumMod val="75000"/>
                  </a:schemeClr>
                </a:solidFill>
              </a:rPr>
              <a:t>Technologies Used (Front-End):</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8D297DDE-AD56-455E-8A24-0B8F164C2EEA}"/>
              </a:ext>
            </a:extLst>
          </p:cNvPr>
          <p:cNvSpPr>
            <a:spLocks noGrp="1"/>
          </p:cNvSpPr>
          <p:nvPr>
            <p:ph idx="1"/>
          </p:nvPr>
        </p:nvSpPr>
        <p:spPr/>
        <p:txBody>
          <a:bodyPr vert="horz" lIns="91440" tIns="45720" rIns="91440" bIns="45720" rtlCol="0" anchor="t">
            <a:normAutofit fontScale="70000" lnSpcReduction="20000"/>
          </a:bodyPr>
          <a:lstStyle/>
          <a:p>
            <a:pPr algn="just">
              <a:lnSpc>
                <a:spcPct val="170000"/>
              </a:lnSpc>
              <a:buNone/>
            </a:pPr>
            <a:r>
              <a:rPr lang="en-US" b="1" dirty="0">
                <a:ea typeface="+mn-lt"/>
                <a:cs typeface="+mn-lt"/>
              </a:rPr>
              <a:t>(</a:t>
            </a:r>
            <a:r>
              <a:rPr lang="en-US" b="1" dirty="0" err="1">
                <a:ea typeface="+mn-lt"/>
                <a:cs typeface="+mn-lt"/>
              </a:rPr>
              <a:t>i</a:t>
            </a:r>
            <a:r>
              <a:rPr lang="en-US" b="1" dirty="0">
                <a:ea typeface="+mn-lt"/>
                <a:cs typeface="+mn-lt"/>
              </a:rPr>
              <a:t>) </a:t>
            </a:r>
            <a:r>
              <a:rPr lang="en-US" b="1" dirty="0" err="1">
                <a:ea typeface="+mn-lt"/>
                <a:cs typeface="+mn-lt"/>
              </a:rPr>
              <a:t>ReactJs</a:t>
            </a:r>
            <a:r>
              <a:rPr lang="en-US" dirty="0">
                <a:ea typeface="+mn-lt"/>
                <a:cs typeface="+mn-lt"/>
              </a:rPr>
              <a:t> - It combines </a:t>
            </a:r>
            <a:r>
              <a:rPr lang="en-US" dirty="0" err="1">
                <a:ea typeface="+mn-lt"/>
                <a:cs typeface="+mn-lt"/>
              </a:rPr>
              <a:t>Javascript</a:t>
            </a:r>
            <a:r>
              <a:rPr lang="en-US" dirty="0">
                <a:ea typeface="+mn-lt"/>
                <a:cs typeface="+mn-lt"/>
              </a:rPr>
              <a:t> and HTML/CSS into one file to provide excellent cross platform support and UI focused design. Templating is easy as components can be rendered once and re-used thereby increasing the overall productivity and modularity of the project. Rich development tools make debugging easier and development faster.</a:t>
            </a:r>
            <a:endParaRPr lang="en-US" dirty="0">
              <a:cs typeface="Calibri" panose="020F0502020204030204"/>
            </a:endParaRPr>
          </a:p>
          <a:p>
            <a:pPr algn="just">
              <a:lnSpc>
                <a:spcPct val="170000"/>
              </a:lnSpc>
              <a:buNone/>
            </a:pPr>
            <a:r>
              <a:rPr lang="en-US" b="1" dirty="0">
                <a:ea typeface="+mn-lt"/>
                <a:cs typeface="+mn-lt"/>
              </a:rPr>
              <a:t>(ii) </a:t>
            </a:r>
            <a:r>
              <a:rPr lang="en-US" b="1" dirty="0" err="1">
                <a:ea typeface="+mn-lt"/>
                <a:cs typeface="+mn-lt"/>
              </a:rPr>
              <a:t>ReduxJs</a:t>
            </a:r>
            <a:r>
              <a:rPr lang="en-US" dirty="0">
                <a:ea typeface="+mn-lt"/>
                <a:cs typeface="+mn-lt"/>
              </a:rPr>
              <a:t> - Redux is an open-source JavaScript library for managing and centralizing application state. It is most commonly used with libraries such as React or Angular for building user interfaces. Similar to Facebook's Flux architecture. It can maintain a store to store the data globally for the running web-application. It enhances the usage of hooks in react. States can be authenticated before </a:t>
            </a:r>
            <a:r>
              <a:rPr lang="en-US" dirty="0" err="1">
                <a:ea typeface="+mn-lt"/>
                <a:cs typeface="+mn-lt"/>
              </a:rPr>
              <a:t>updation</a:t>
            </a:r>
            <a:r>
              <a:rPr lang="en-US" dirty="0">
                <a:ea typeface="+mn-lt"/>
                <a:cs typeface="+mn-lt"/>
              </a:rPr>
              <a:t> or retrieval.</a:t>
            </a:r>
            <a:endParaRPr lang="en-US" dirty="0"/>
          </a:p>
        </p:txBody>
      </p:sp>
    </p:spTree>
    <p:extLst>
      <p:ext uri="{BB962C8B-B14F-4D97-AF65-F5344CB8AC3E}">
        <p14:creationId xmlns:p14="http://schemas.microsoft.com/office/powerpoint/2010/main" val="50823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OrderHistoryScreen</a:t>
            </a:r>
            <a:r>
              <a:rPr lang="en-US" sz="3600" dirty="0">
                <a:solidFill>
                  <a:schemeClr val="tx1">
                    <a:lumMod val="85000"/>
                    <a:lumOff val="15000"/>
                  </a:schemeClr>
                </a:solidFill>
                <a:cs typeface="Calibri Light"/>
              </a:rPr>
              <a:t> </a:t>
            </a:r>
            <a:r>
              <a:rPr lang="en-US" sz="3600" dirty="0" err="1">
                <a:solidFill>
                  <a:schemeClr val="tx1">
                    <a:lumMod val="85000"/>
                    <a:lumOff val="15000"/>
                  </a:schemeClr>
                </a:solidFill>
                <a:cs typeface="Calibri Light"/>
              </a:rPr>
              <a:t>ScreenShot</a:t>
            </a:r>
            <a:endParaRPr lang="en-US" sz="3600" dirty="0">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613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Category </a:t>
            </a:r>
            <a:r>
              <a:rPr lang="en-US" sz="3600" dirty="0" err="1">
                <a:solidFill>
                  <a:schemeClr val="tx1">
                    <a:lumMod val="85000"/>
                    <a:lumOff val="15000"/>
                  </a:schemeClr>
                </a:solidFill>
                <a:cs typeface="Calibri Light"/>
              </a:rPr>
              <a:t>ScreenShot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058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Dashboard </a:t>
            </a:r>
            <a:r>
              <a:rPr lang="en-US" sz="3600" dirty="0" err="1">
                <a:solidFill>
                  <a:schemeClr val="tx1">
                    <a:lumMod val="85000"/>
                    <a:lumOff val="15000"/>
                  </a:schemeClr>
                </a:solidFill>
                <a:cs typeface="Calibri Light"/>
              </a:rPr>
              <a:t>ScreenShot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164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UserType</a:t>
            </a:r>
            <a:r>
              <a:rPr lang="en-US" sz="3600" dirty="0">
                <a:solidFill>
                  <a:schemeClr val="tx1">
                    <a:lumMod val="85000"/>
                    <a:lumOff val="15000"/>
                  </a:schemeClr>
                </a:solidFill>
                <a:cs typeface="Calibri Light"/>
              </a:rPr>
              <a:t> -Buyer </a:t>
            </a:r>
            <a:r>
              <a:rPr lang="en-US" sz="3600" dirty="0" err="1">
                <a:solidFill>
                  <a:schemeClr val="tx1">
                    <a:lumMod val="85000"/>
                    <a:lumOff val="15000"/>
                  </a:schemeClr>
                </a:solidFill>
                <a:cs typeface="Calibri Light"/>
              </a:rPr>
              <a:t>ScreenShot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452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UserType</a:t>
            </a:r>
            <a:r>
              <a:rPr lang="en-US" sz="3600" dirty="0">
                <a:solidFill>
                  <a:schemeClr val="tx1">
                    <a:lumMod val="85000"/>
                    <a:lumOff val="15000"/>
                  </a:schemeClr>
                </a:solidFill>
                <a:cs typeface="Calibri Light"/>
              </a:rPr>
              <a:t> – Seller </a:t>
            </a:r>
            <a:r>
              <a:rPr lang="en-US" sz="3600" dirty="0" err="1">
                <a:solidFill>
                  <a:schemeClr val="tx1">
                    <a:lumMod val="85000"/>
                    <a:lumOff val="15000"/>
                  </a:schemeClr>
                </a:solidFill>
                <a:cs typeface="Calibri Light"/>
              </a:rPr>
              <a:t>ScreenShot</a:t>
            </a:r>
            <a:endParaRPr lang="en-US" sz="3600" err="1">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576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email&#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UserType</a:t>
            </a:r>
            <a:r>
              <a:rPr lang="en-US" sz="3600" dirty="0">
                <a:solidFill>
                  <a:schemeClr val="tx1">
                    <a:lumMod val="85000"/>
                    <a:lumOff val="15000"/>
                  </a:schemeClr>
                </a:solidFill>
                <a:cs typeface="Calibri Light"/>
              </a:rPr>
              <a:t> – Admin </a:t>
            </a:r>
            <a:r>
              <a:rPr lang="en-US" sz="3600" dirty="0" err="1">
                <a:solidFill>
                  <a:schemeClr val="tx1">
                    <a:lumMod val="85000"/>
                    <a:lumOff val="15000"/>
                  </a:schemeClr>
                </a:solidFill>
                <a:cs typeface="Calibri Light"/>
              </a:rPr>
              <a:t>ScreenShot</a:t>
            </a:r>
            <a:endParaRPr lang="en-US" sz="3600" err="1">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36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UserType</a:t>
            </a:r>
            <a:r>
              <a:rPr lang="en-US" sz="3600" dirty="0">
                <a:solidFill>
                  <a:schemeClr val="tx1">
                    <a:lumMod val="85000"/>
                    <a:lumOff val="15000"/>
                  </a:schemeClr>
                </a:solidFill>
                <a:cs typeface="Calibri Light"/>
              </a:rPr>
              <a:t> – CEO </a:t>
            </a:r>
            <a:r>
              <a:rPr lang="en-US" sz="3600" dirty="0" err="1">
                <a:solidFill>
                  <a:schemeClr val="tx1">
                    <a:lumMod val="85000"/>
                    <a:lumOff val="15000"/>
                  </a:schemeClr>
                </a:solidFill>
                <a:cs typeface="Calibri Light"/>
              </a:rPr>
              <a:t>ScreenShot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05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Seller View of Products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038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able&#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Admin View of Products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684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Admin View of Users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67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CEDD-1089-41E6-BB1E-CEEE20EAFCC5}"/>
              </a:ext>
            </a:extLst>
          </p:cNvPr>
          <p:cNvSpPr>
            <a:spLocks noGrp="1"/>
          </p:cNvSpPr>
          <p:nvPr>
            <p:ph type="title"/>
          </p:nvPr>
        </p:nvSpPr>
        <p:spPr/>
        <p:txBody>
          <a:bodyPr/>
          <a:lstStyle/>
          <a:p>
            <a:r>
              <a:rPr lang="en-US" b="1" dirty="0">
                <a:solidFill>
                  <a:schemeClr val="accent2">
                    <a:lumMod val="75000"/>
                  </a:schemeClr>
                </a:solidFill>
              </a:rPr>
              <a:t>Technologies Used (Front-End):</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8D297DDE-AD56-455E-8A24-0B8F164C2EEA}"/>
              </a:ext>
            </a:extLst>
          </p:cNvPr>
          <p:cNvSpPr>
            <a:spLocks noGrp="1"/>
          </p:cNvSpPr>
          <p:nvPr>
            <p:ph idx="1"/>
          </p:nvPr>
        </p:nvSpPr>
        <p:spPr/>
        <p:txBody>
          <a:bodyPr vert="horz" lIns="91440" tIns="45720" rIns="91440" bIns="45720" rtlCol="0" anchor="t">
            <a:normAutofit fontScale="92500" lnSpcReduction="20000"/>
          </a:bodyPr>
          <a:lstStyle/>
          <a:p>
            <a:pPr algn="just">
              <a:lnSpc>
                <a:spcPct val="150000"/>
              </a:lnSpc>
              <a:buNone/>
            </a:pPr>
            <a:r>
              <a:rPr lang="en-US" sz="2000" b="1" dirty="0">
                <a:ea typeface="+mn-lt"/>
                <a:cs typeface="+mn-lt"/>
              </a:rPr>
              <a:t>(iii) JS-Cookie - </a:t>
            </a:r>
            <a:r>
              <a:rPr lang="en-US" sz="2000" dirty="0">
                <a:ea typeface="+mn-lt"/>
                <a:cs typeface="+mn-lt"/>
              </a:rPr>
              <a:t>To store the information of the current user in the browser cookie to give support for cart items and session variables.</a:t>
            </a:r>
            <a:endParaRPr lang="en-US"/>
          </a:p>
          <a:p>
            <a:pPr algn="just">
              <a:lnSpc>
                <a:spcPct val="150000"/>
              </a:lnSpc>
              <a:buNone/>
            </a:pPr>
            <a:r>
              <a:rPr lang="en-US" sz="2000" b="1" dirty="0">
                <a:ea typeface="+mn-lt"/>
                <a:cs typeface="+mn-lt"/>
              </a:rPr>
              <a:t>(iv) Babel : </a:t>
            </a:r>
            <a:r>
              <a:rPr lang="en-US" sz="2000" dirty="0">
                <a:ea typeface="+mn-lt"/>
                <a:cs typeface="+mn-lt"/>
              </a:rPr>
              <a:t>Babel is a free and open-source JavaScript trans-compiler that is mainly used to convert ECMAScript 2015+ code into a backwards compatible version of JavaScript that can be run by older JavaScript engines. Babel is a popular tool for using the newest features of the JavaScript programming language</a:t>
            </a:r>
            <a:r>
              <a:rPr lang="en-US" sz="2000" b="1" dirty="0">
                <a:ea typeface="+mn-lt"/>
                <a:cs typeface="+mn-lt"/>
              </a:rPr>
              <a:t>. </a:t>
            </a:r>
            <a:r>
              <a:rPr lang="en-US" sz="2000" dirty="0">
                <a:ea typeface="+mn-lt"/>
                <a:cs typeface="+mn-lt"/>
              </a:rPr>
              <a:t>To convert JS6 into JS5 and render JSX elements.</a:t>
            </a:r>
          </a:p>
          <a:p>
            <a:pPr algn="just">
              <a:lnSpc>
                <a:spcPct val="150000"/>
              </a:lnSpc>
              <a:buNone/>
            </a:pPr>
            <a:r>
              <a:rPr lang="en-US" sz="2000" b="1" dirty="0">
                <a:ea typeface="+mn-lt"/>
                <a:cs typeface="+mn-lt"/>
              </a:rPr>
              <a:t>(v) React-Router-Dom : </a:t>
            </a:r>
            <a:r>
              <a:rPr lang="en-US" sz="2000" dirty="0">
                <a:ea typeface="+mn-lt"/>
                <a:cs typeface="+mn-lt"/>
              </a:rPr>
              <a:t>React Router DOM enables you to implement dynamic routing in a web app. Unlike the traditional routing architecture in which the routing is handled in a configuration outside of a running app, React Router DOM facilitates component-based routing according to the needs of the app and platform.</a:t>
            </a:r>
            <a:r>
              <a:rPr lang="en-US" sz="2000" b="1" dirty="0">
                <a:ea typeface="+mn-lt"/>
                <a:cs typeface="+mn-lt"/>
              </a:rPr>
              <a:t> </a:t>
            </a:r>
            <a:r>
              <a:rPr lang="en-US" sz="2000" dirty="0">
                <a:ea typeface="+mn-lt"/>
                <a:cs typeface="+mn-lt"/>
              </a:rPr>
              <a:t>For declaring routes and paths in the </a:t>
            </a:r>
            <a:r>
              <a:rPr lang="en-US" sz="2000" dirty="0">
                <a:cs typeface="Calibri"/>
              </a:rPr>
              <a:t>front-end</a:t>
            </a:r>
            <a:r>
              <a:rPr lang="en-US" sz="2000" dirty="0">
                <a:ea typeface="+mn-lt"/>
                <a:cs typeface="+mn-lt"/>
              </a:rPr>
              <a:t>.</a:t>
            </a:r>
            <a:endParaRPr lang="en-US" sz="2000">
              <a:cs typeface="Calibri"/>
            </a:endParaRPr>
          </a:p>
        </p:txBody>
      </p:sp>
    </p:spTree>
    <p:extLst>
      <p:ext uri="{BB962C8B-B14F-4D97-AF65-F5344CB8AC3E}">
        <p14:creationId xmlns:p14="http://schemas.microsoft.com/office/powerpoint/2010/main" val="1903369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Admin View of Orders</a:t>
            </a:r>
            <a:endParaRPr lang="en-US" sz="3600" dirty="0" err="1">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99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able&#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CEO View of Products</a:t>
            </a:r>
            <a:endParaRPr lang="en-US" sz="3600" dirty="0" err="1">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117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CEO View of Users</a:t>
            </a:r>
            <a:endParaRPr lang="en-US" sz="3600" dirty="0" err="1">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345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CEO View of Orders</a:t>
            </a:r>
            <a:endParaRPr lang="en-US" sz="3600" dirty="0" err="1">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039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CreateUser</a:t>
            </a:r>
            <a:r>
              <a:rPr lang="en-US" sz="3600" dirty="0">
                <a:solidFill>
                  <a:schemeClr val="tx1">
                    <a:lumMod val="85000"/>
                    <a:lumOff val="15000"/>
                  </a:schemeClr>
                </a:solidFill>
                <a:cs typeface="Calibri Light"/>
              </a:rPr>
              <a:t> Screen Shot (Authority -CEO)</a:t>
            </a:r>
            <a:endParaRPr lang="en-US" sz="3600" dirty="0" err="1">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965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ScreenShot</a:t>
            </a:r>
            <a:r>
              <a:rPr lang="en-US" sz="3600" dirty="0">
                <a:solidFill>
                  <a:schemeClr val="tx1">
                    <a:lumMod val="85000"/>
                    <a:lumOff val="15000"/>
                  </a:schemeClr>
                </a:solidFill>
                <a:cs typeface="Calibri Light"/>
              </a:rPr>
              <a:t> of Order Documents - MongoDB</a:t>
            </a:r>
            <a:endParaRPr lang="en-US" sz="3600" dirty="0" err="1">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051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ScreenShot</a:t>
            </a:r>
            <a:r>
              <a:rPr lang="en-US" sz="3600" dirty="0">
                <a:solidFill>
                  <a:schemeClr val="tx1">
                    <a:lumMod val="85000"/>
                    <a:lumOff val="15000"/>
                  </a:schemeClr>
                </a:solidFill>
                <a:cs typeface="Calibri Light"/>
              </a:rPr>
              <a:t> of Products Documents - MongoDB</a:t>
            </a:r>
            <a:endParaRPr lang="en-US" sz="3600" dirty="0" err="1">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959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1211" y="-62619"/>
            <a:ext cx="12191968" cy="6857982"/>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cs typeface="Calibri Light"/>
              </a:rPr>
              <a:t>ScreenShot</a:t>
            </a:r>
            <a:r>
              <a:rPr lang="en-US" sz="3600" dirty="0">
                <a:solidFill>
                  <a:schemeClr val="tx1">
                    <a:lumMod val="85000"/>
                    <a:lumOff val="15000"/>
                  </a:schemeClr>
                </a:solidFill>
                <a:cs typeface="Calibri Light"/>
              </a:rPr>
              <a:t> of Users Documents - MongoDB</a:t>
            </a:r>
            <a:endParaRPr lang="en-US" sz="3600" dirty="0" err="1">
              <a:solidFill>
                <a:schemeClr val="tx1">
                  <a:lumMod val="85000"/>
                  <a:lumOff val="15000"/>
                </a:schemeClr>
              </a:solidFill>
              <a:cs typeface="Calibri Light"/>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186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5D01B-E49B-4F18-BD5B-3347F27A0EF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Conclusion</a:t>
            </a:r>
            <a:endParaRPr lang="en-US" sz="4000">
              <a:solidFill>
                <a:srgbClr val="FFFFFF"/>
              </a:solidFill>
            </a:endParaRPr>
          </a:p>
        </p:txBody>
      </p:sp>
      <p:sp>
        <p:nvSpPr>
          <p:cNvPr id="3" name="Content Placeholder 2">
            <a:extLst>
              <a:ext uri="{FF2B5EF4-FFF2-40B4-BE49-F238E27FC236}">
                <a16:creationId xmlns:a16="http://schemas.microsoft.com/office/drawing/2014/main" id="{94610C36-83DB-4F59-8143-EB2438D58C8C}"/>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This project enables one think about the immense possibility in the field of POS integration and trading online.</a:t>
            </a:r>
            <a:endParaRPr lang="en-US" sz="2000">
              <a:cs typeface="Calibri" panose="020F0502020204030204"/>
            </a:endParaRPr>
          </a:p>
          <a:p>
            <a:r>
              <a:rPr lang="en-US" sz="2000">
                <a:ea typeface="+mn-lt"/>
                <a:cs typeface="+mn-lt"/>
              </a:rPr>
              <a:t>E-Commerce websites are the future of technology.</a:t>
            </a:r>
            <a:endParaRPr lang="en-US" sz="2000">
              <a:cs typeface="Calibri" panose="020F0502020204030204"/>
            </a:endParaRPr>
          </a:p>
          <a:p>
            <a:r>
              <a:rPr lang="en-US" sz="2000">
                <a:ea typeface="+mn-lt"/>
                <a:cs typeface="+mn-lt"/>
              </a:rPr>
              <a:t>E-commerce is powered by the internet, where customers can access an online store to browse through, and place orders for products or services via their own devices.</a:t>
            </a:r>
            <a:endParaRPr lang="en-US" sz="2000">
              <a:cs typeface="Calibri" panose="020F0502020204030204"/>
            </a:endParaRPr>
          </a:p>
          <a:p>
            <a:r>
              <a:rPr lang="en-US" sz="2000">
                <a:ea typeface="+mn-lt"/>
                <a:cs typeface="+mn-lt"/>
              </a:rPr>
              <a:t>Today there are so many websites where various e-commerce methods are practiced such as Amazon, Flipkart.</a:t>
            </a:r>
            <a:endParaRPr lang="en-US" sz="2000">
              <a:cs typeface="Calibri" panose="020F0502020204030204"/>
            </a:endParaRPr>
          </a:p>
          <a:p>
            <a:r>
              <a:rPr lang="en-US" sz="2000">
                <a:ea typeface="+mn-lt"/>
                <a:cs typeface="+mn-lt"/>
              </a:rPr>
              <a:t>Subscription facilities have grown in recent years due to Covid-virus. </a:t>
            </a:r>
            <a:endParaRPr lang="en-US" sz="2000">
              <a:cs typeface="Calibri" panose="020F0502020204030204"/>
            </a:endParaRPr>
          </a:p>
          <a:p>
            <a:r>
              <a:rPr lang="en-US" sz="2000">
                <a:ea typeface="+mn-lt"/>
                <a:cs typeface="+mn-lt"/>
              </a:rPr>
              <a:t>Trading using crypto currency has a lot of growth with high risks involved, but people still do trading using crypto currency.</a:t>
            </a:r>
            <a:endParaRPr lang="en-US" sz="2000">
              <a:cs typeface="Calibri"/>
            </a:endParaRPr>
          </a:p>
          <a:p>
            <a:endParaRPr lang="en-US" sz="2000">
              <a:cs typeface="Calibri"/>
            </a:endParaRPr>
          </a:p>
        </p:txBody>
      </p:sp>
    </p:spTree>
    <p:extLst>
      <p:ext uri="{BB962C8B-B14F-4D97-AF65-F5344CB8AC3E}">
        <p14:creationId xmlns:p14="http://schemas.microsoft.com/office/powerpoint/2010/main" val="2282629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5D01B-E49B-4F18-BD5B-3347F27A0EF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Result Analysis</a:t>
            </a:r>
            <a:endParaRPr lang="en-US" sz="4000">
              <a:solidFill>
                <a:srgbClr val="FFFFFF"/>
              </a:solidFill>
            </a:endParaRPr>
          </a:p>
        </p:txBody>
      </p:sp>
      <p:sp>
        <p:nvSpPr>
          <p:cNvPr id="3" name="Content Placeholder 2">
            <a:extLst>
              <a:ext uri="{FF2B5EF4-FFF2-40B4-BE49-F238E27FC236}">
                <a16:creationId xmlns:a16="http://schemas.microsoft.com/office/drawing/2014/main" id="{94610C36-83DB-4F59-8143-EB2438D58C8C}"/>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The requirements of all the assignments were successfully met and the final product still lacks certain web features such as POS integration and order delivery status change.</a:t>
            </a:r>
            <a:endParaRPr lang="en-US" sz="2000">
              <a:cs typeface="Calibri" panose="020F0502020204030204"/>
            </a:endParaRPr>
          </a:p>
          <a:p>
            <a:r>
              <a:rPr lang="en-US" sz="2000"/>
              <a:t>Features Implemented :</a:t>
            </a:r>
            <a:endParaRPr lang="en-US" sz="2000">
              <a:cs typeface="Calibri" panose="020F0502020204030204"/>
            </a:endParaRPr>
          </a:p>
          <a:p>
            <a:r>
              <a:rPr lang="en-US" sz="2000">
                <a:ea typeface="+mn-lt"/>
                <a:cs typeface="+mn-lt"/>
              </a:rPr>
              <a:t>User can view his profile and update his/her information.</a:t>
            </a:r>
            <a:endParaRPr lang="en-US" sz="2000">
              <a:cs typeface="Calibri" panose="020F0502020204030204"/>
            </a:endParaRPr>
          </a:p>
          <a:p>
            <a:r>
              <a:rPr lang="en-US" sz="2000">
                <a:ea typeface="+mn-lt"/>
                <a:cs typeface="+mn-lt"/>
              </a:rPr>
              <a:t>Sellers can add and update products.</a:t>
            </a:r>
            <a:endParaRPr lang="en-US" sz="2000">
              <a:cs typeface="Calibri" panose="020F0502020204030204"/>
            </a:endParaRPr>
          </a:p>
          <a:p>
            <a:r>
              <a:rPr lang="en-US" sz="2000">
                <a:ea typeface="+mn-lt"/>
                <a:cs typeface="+mn-lt"/>
              </a:rPr>
              <a:t>Admin can add and update products and add and delete sellers or buyers.</a:t>
            </a:r>
            <a:endParaRPr lang="en-US" sz="2000">
              <a:cs typeface="Calibri" panose="020F0502020204030204"/>
            </a:endParaRPr>
          </a:p>
          <a:p>
            <a:r>
              <a:rPr lang="en-US" sz="2000">
                <a:ea typeface="+mn-lt"/>
                <a:cs typeface="+mn-lt"/>
              </a:rPr>
              <a:t>CEOs can add and update products and add and delete sellers or buyers or admins.</a:t>
            </a:r>
            <a:endParaRPr lang="en-US" sz="2000">
              <a:cs typeface="Calibri" panose="020F0502020204030204"/>
            </a:endParaRPr>
          </a:p>
          <a:p>
            <a:r>
              <a:rPr lang="en-US" sz="2000">
                <a:ea typeface="+mn-lt"/>
                <a:cs typeface="+mn-lt"/>
              </a:rPr>
              <a:t>Change the quantity of products in the checkout screen.</a:t>
            </a:r>
            <a:endParaRPr lang="en-US" sz="2000">
              <a:cs typeface="Calibri" panose="020F0502020204030204"/>
            </a:endParaRPr>
          </a:p>
          <a:p>
            <a:endParaRPr lang="en-US" sz="2000">
              <a:cs typeface="Calibri" panose="020F0502020204030204"/>
            </a:endParaRPr>
          </a:p>
        </p:txBody>
      </p:sp>
    </p:spTree>
    <p:extLst>
      <p:ext uri="{BB962C8B-B14F-4D97-AF65-F5344CB8AC3E}">
        <p14:creationId xmlns:p14="http://schemas.microsoft.com/office/powerpoint/2010/main" val="133511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CEDD-1089-41E6-BB1E-CEEE20EAFCC5}"/>
              </a:ext>
            </a:extLst>
          </p:cNvPr>
          <p:cNvSpPr>
            <a:spLocks noGrp="1"/>
          </p:cNvSpPr>
          <p:nvPr>
            <p:ph type="title"/>
          </p:nvPr>
        </p:nvSpPr>
        <p:spPr/>
        <p:txBody>
          <a:bodyPr/>
          <a:lstStyle/>
          <a:p>
            <a:r>
              <a:rPr lang="en-US" b="1" dirty="0">
                <a:solidFill>
                  <a:schemeClr val="accent2">
                    <a:lumMod val="75000"/>
                  </a:schemeClr>
                </a:solidFill>
              </a:rPr>
              <a:t>Technologies Used (Back-End):</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8D297DDE-AD56-455E-8A24-0B8F164C2EEA}"/>
              </a:ext>
            </a:extLst>
          </p:cNvPr>
          <p:cNvSpPr>
            <a:spLocks noGrp="1"/>
          </p:cNvSpPr>
          <p:nvPr>
            <p:ph idx="1"/>
          </p:nvPr>
        </p:nvSpPr>
        <p:spPr/>
        <p:txBody>
          <a:bodyPr vert="horz" lIns="91440" tIns="45720" rIns="91440" bIns="45720" rtlCol="0" anchor="t">
            <a:normAutofit/>
          </a:bodyPr>
          <a:lstStyle/>
          <a:p>
            <a:pPr algn="just">
              <a:lnSpc>
                <a:spcPct val="150000"/>
              </a:lnSpc>
              <a:buNone/>
            </a:pPr>
            <a:r>
              <a:rPr lang="en-US" sz="2000" b="1" dirty="0">
                <a:ea typeface="+mn-lt"/>
                <a:cs typeface="+mn-lt"/>
              </a:rPr>
              <a:t>(</a:t>
            </a:r>
            <a:r>
              <a:rPr lang="en-US" sz="2000" b="1" dirty="0" err="1">
                <a:ea typeface="+mn-lt"/>
                <a:cs typeface="+mn-lt"/>
              </a:rPr>
              <a:t>i</a:t>
            </a:r>
            <a:r>
              <a:rPr lang="en-US" sz="2000" b="1" dirty="0">
                <a:ea typeface="+mn-lt"/>
                <a:cs typeface="+mn-lt"/>
              </a:rPr>
              <a:t>) </a:t>
            </a:r>
            <a:r>
              <a:rPr lang="en-US" sz="2000" b="1" dirty="0" err="1">
                <a:ea typeface="+mn-lt"/>
                <a:cs typeface="+mn-lt"/>
              </a:rPr>
              <a:t>NodeJs</a:t>
            </a:r>
            <a:r>
              <a:rPr lang="en-US" sz="2000" b="1" dirty="0">
                <a:ea typeface="+mn-lt"/>
                <a:cs typeface="+mn-lt"/>
              </a:rPr>
              <a:t> - </a:t>
            </a:r>
            <a:r>
              <a:rPr lang="en-US" sz="2000" dirty="0">
                <a:ea typeface="+mn-lt"/>
                <a:cs typeface="+mn-lt"/>
              </a:rPr>
              <a:t>Node.js is an open-source, cross-platform, back-end JavaScript runtime environment that runs on the V8 engine and executes JavaScript code outside a web browser.</a:t>
            </a:r>
            <a:r>
              <a:rPr lang="en-US" sz="2000" b="1" dirty="0">
                <a:ea typeface="+mn-lt"/>
                <a:cs typeface="+mn-lt"/>
              </a:rPr>
              <a:t> </a:t>
            </a:r>
            <a:r>
              <a:rPr lang="en-US" sz="2000" dirty="0">
                <a:ea typeface="+mn-lt"/>
                <a:cs typeface="+mn-lt"/>
              </a:rPr>
              <a:t>Since </a:t>
            </a:r>
            <a:r>
              <a:rPr lang="en-US" sz="2000" dirty="0" err="1">
                <a:ea typeface="+mn-lt"/>
                <a:cs typeface="+mn-lt"/>
              </a:rPr>
              <a:t>NodeJs</a:t>
            </a:r>
            <a:r>
              <a:rPr lang="en-US" sz="2000" dirty="0">
                <a:ea typeface="+mn-lt"/>
                <a:cs typeface="+mn-lt"/>
              </a:rPr>
              <a:t> is an asynchronous and event driven </a:t>
            </a:r>
            <a:r>
              <a:rPr lang="en-US" sz="2000" dirty="0" err="1">
                <a:ea typeface="+mn-lt"/>
                <a:cs typeface="+mn-lt"/>
              </a:rPr>
              <a:t>javascript</a:t>
            </a:r>
            <a:r>
              <a:rPr lang="en-US" sz="2000" dirty="0">
                <a:ea typeface="+mn-lt"/>
                <a:cs typeface="+mn-lt"/>
              </a:rPr>
              <a:t> runtime environment, it provides faster execution of codes and massive speed gains which enables it to handle multiple connections single handedly.</a:t>
            </a:r>
            <a:endParaRPr lang="en-US" dirty="0">
              <a:ea typeface="+mn-lt"/>
              <a:cs typeface="+mn-lt"/>
            </a:endParaRPr>
          </a:p>
          <a:p>
            <a:pPr algn="just">
              <a:lnSpc>
                <a:spcPct val="150000"/>
              </a:lnSpc>
              <a:buNone/>
            </a:pPr>
            <a:r>
              <a:rPr lang="en-US" sz="2000" b="1" dirty="0">
                <a:ea typeface="+mn-lt"/>
                <a:cs typeface="+mn-lt"/>
              </a:rPr>
              <a:t>(ii) </a:t>
            </a:r>
            <a:r>
              <a:rPr lang="en-US" sz="2000" b="1" dirty="0" err="1">
                <a:ea typeface="+mn-lt"/>
                <a:cs typeface="+mn-lt"/>
              </a:rPr>
              <a:t>ExpressJs</a:t>
            </a:r>
            <a:r>
              <a:rPr lang="en-US" sz="2000" b="1" dirty="0">
                <a:ea typeface="+mn-lt"/>
                <a:cs typeface="+mn-lt"/>
              </a:rPr>
              <a:t> - </a:t>
            </a:r>
            <a:r>
              <a:rPr lang="en-US" sz="2000" dirty="0">
                <a:ea typeface="+mn-lt"/>
                <a:cs typeface="+mn-lt"/>
              </a:rPr>
              <a:t>Express.js, or simply Express, is a back-end web application framework for Node.js, released as free and open-source software under the MIT License. It is designed for building web applications and APIs. It has been called the de facto standard server framework for Node.js</a:t>
            </a:r>
            <a:r>
              <a:rPr lang="en-US" sz="2000" b="1" dirty="0">
                <a:ea typeface="+mn-lt"/>
                <a:cs typeface="+mn-lt"/>
              </a:rPr>
              <a:t>. </a:t>
            </a:r>
            <a:r>
              <a:rPr lang="en-US" sz="2000" dirty="0">
                <a:ea typeface="+mn-lt"/>
                <a:cs typeface="+mn-lt"/>
              </a:rPr>
              <a:t>Express is a minimal and flexible Node.js web application framework that provides a robust set of features for web and mobile applications.</a:t>
            </a:r>
            <a:endParaRPr lang="en-US" dirty="0">
              <a:ea typeface="+mn-lt"/>
              <a:cs typeface="+mn-lt"/>
            </a:endParaRPr>
          </a:p>
        </p:txBody>
      </p:sp>
    </p:spTree>
    <p:extLst>
      <p:ext uri="{BB962C8B-B14F-4D97-AF65-F5344CB8AC3E}">
        <p14:creationId xmlns:p14="http://schemas.microsoft.com/office/powerpoint/2010/main" val="3900048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5D01B-E49B-4F18-BD5B-3347F27A0EF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Result Analysis</a:t>
            </a:r>
            <a:endParaRPr lang="en-US" sz="4000">
              <a:solidFill>
                <a:srgbClr val="FFFFFF"/>
              </a:solidFill>
            </a:endParaRPr>
          </a:p>
        </p:txBody>
      </p:sp>
      <p:sp>
        <p:nvSpPr>
          <p:cNvPr id="3" name="Content Placeholder 2">
            <a:extLst>
              <a:ext uri="{FF2B5EF4-FFF2-40B4-BE49-F238E27FC236}">
                <a16:creationId xmlns:a16="http://schemas.microsoft.com/office/drawing/2014/main" id="{94610C36-83DB-4F59-8143-EB2438D58C8C}"/>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en-US" sz="2000" b="1" dirty="0">
                <a:ea typeface="+mn-lt"/>
                <a:cs typeface="+mn-lt"/>
              </a:rPr>
              <a:t>Features to be Implemented :</a:t>
            </a:r>
            <a:endParaRPr lang="en-US" sz="2000" b="1">
              <a:cs typeface="Calibri"/>
            </a:endParaRPr>
          </a:p>
          <a:p>
            <a:r>
              <a:rPr lang="en-US" sz="2000" dirty="0">
                <a:ea typeface="+mn-lt"/>
                <a:cs typeface="+mn-lt"/>
              </a:rPr>
              <a:t>POS integration.</a:t>
            </a:r>
            <a:endParaRPr lang="en-US" sz="2000">
              <a:ea typeface="+mn-lt"/>
              <a:cs typeface="+mn-lt"/>
            </a:endParaRPr>
          </a:p>
          <a:p>
            <a:r>
              <a:rPr lang="en-US" sz="2000" dirty="0">
                <a:ea typeface="+mn-lt"/>
                <a:cs typeface="+mn-lt"/>
              </a:rPr>
              <a:t>Implementation of payment through payment gateways such as </a:t>
            </a:r>
            <a:r>
              <a:rPr lang="en-US" sz="2000" dirty="0" err="1">
                <a:ea typeface="+mn-lt"/>
                <a:cs typeface="+mn-lt"/>
              </a:rPr>
              <a:t>paypal</a:t>
            </a:r>
            <a:r>
              <a:rPr lang="en-US" sz="2000" dirty="0">
                <a:ea typeface="+mn-lt"/>
                <a:cs typeface="+mn-lt"/>
              </a:rPr>
              <a:t> and </a:t>
            </a:r>
            <a:r>
              <a:rPr lang="en-US" sz="2000" dirty="0" err="1">
                <a:ea typeface="+mn-lt"/>
                <a:cs typeface="+mn-lt"/>
              </a:rPr>
              <a:t>PhonePe</a:t>
            </a:r>
            <a:r>
              <a:rPr lang="en-US" sz="2000" dirty="0">
                <a:ea typeface="+mn-lt"/>
                <a:cs typeface="+mn-lt"/>
              </a:rPr>
              <a:t>.</a:t>
            </a:r>
            <a:endParaRPr lang="en-US" sz="2000">
              <a:ea typeface="+mn-lt"/>
              <a:cs typeface="+mn-lt"/>
            </a:endParaRPr>
          </a:p>
          <a:p>
            <a:r>
              <a:rPr lang="en-US" sz="2000" dirty="0" err="1">
                <a:ea typeface="+mn-lt"/>
                <a:cs typeface="+mn-lt"/>
              </a:rPr>
              <a:t>Updation</a:t>
            </a:r>
            <a:r>
              <a:rPr lang="en-US" sz="2000" dirty="0">
                <a:ea typeface="+mn-lt"/>
                <a:cs typeface="+mn-lt"/>
              </a:rPr>
              <a:t> of delivery and payment status.</a:t>
            </a:r>
            <a:endParaRPr lang="en-US" sz="2000">
              <a:ea typeface="+mn-lt"/>
              <a:cs typeface="+mn-lt"/>
            </a:endParaRPr>
          </a:p>
          <a:p>
            <a:r>
              <a:rPr lang="en-US" sz="2000" dirty="0">
                <a:ea typeface="+mn-lt"/>
                <a:cs typeface="+mn-lt"/>
              </a:rPr>
              <a:t>Adding more categories and subcategories to the apparels for sale.</a:t>
            </a:r>
            <a:endParaRPr lang="en-US" sz="2000">
              <a:ea typeface="+mn-lt"/>
              <a:cs typeface="+mn-lt"/>
            </a:endParaRPr>
          </a:p>
          <a:p>
            <a:r>
              <a:rPr lang="en-US" sz="2000" dirty="0">
                <a:ea typeface="+mn-lt"/>
                <a:cs typeface="+mn-lt"/>
              </a:rPr>
              <a:t>Adding </a:t>
            </a:r>
            <a:r>
              <a:rPr lang="en-US" sz="2000" dirty="0" err="1">
                <a:ea typeface="+mn-lt"/>
                <a:cs typeface="+mn-lt"/>
              </a:rPr>
              <a:t>api</a:t>
            </a:r>
            <a:r>
              <a:rPr lang="en-US" sz="2000" dirty="0">
                <a:ea typeface="+mn-lt"/>
                <a:cs typeface="+mn-lt"/>
              </a:rPr>
              <a:t> automation for data fetch.</a:t>
            </a:r>
            <a:endParaRPr lang="en-US" sz="2000">
              <a:ea typeface="+mn-lt"/>
              <a:cs typeface="+mn-lt"/>
            </a:endParaRPr>
          </a:p>
          <a:p>
            <a:r>
              <a:rPr lang="en-US" sz="2000" dirty="0">
                <a:ea typeface="+mn-lt"/>
                <a:cs typeface="+mn-lt"/>
              </a:rPr>
              <a:t>Deploying on a real web server.</a:t>
            </a:r>
            <a:endParaRPr lang="en-US" sz="2000">
              <a:ea typeface="+mn-lt"/>
              <a:cs typeface="+mn-lt"/>
            </a:endParaRPr>
          </a:p>
          <a:p>
            <a:endParaRPr lang="en-US" sz="2000">
              <a:cs typeface="Calibri" panose="020F0502020204030204"/>
            </a:endParaRPr>
          </a:p>
          <a:p>
            <a:endParaRPr lang="en-US" sz="2000">
              <a:cs typeface="Calibri" panose="020F0502020204030204"/>
            </a:endParaRPr>
          </a:p>
        </p:txBody>
      </p:sp>
    </p:spTree>
    <p:extLst>
      <p:ext uri="{BB962C8B-B14F-4D97-AF65-F5344CB8AC3E}">
        <p14:creationId xmlns:p14="http://schemas.microsoft.com/office/powerpoint/2010/main" val="1483727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7A21B-758E-430E-9C29-11EEE4546F8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References</a:t>
            </a:r>
            <a:endParaRPr lang="en-US" sz="4000">
              <a:solidFill>
                <a:srgbClr val="FFFFFF"/>
              </a:solidFill>
            </a:endParaRPr>
          </a:p>
        </p:txBody>
      </p:sp>
      <p:sp>
        <p:nvSpPr>
          <p:cNvPr id="3" name="Content Placeholder 2">
            <a:extLst>
              <a:ext uri="{FF2B5EF4-FFF2-40B4-BE49-F238E27FC236}">
                <a16:creationId xmlns:a16="http://schemas.microsoft.com/office/drawing/2014/main" id="{B25B5736-40F4-4DA4-BE9B-3DA83B5AC42A}"/>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hlinkClick r:id="rId2"/>
              </a:rPr>
              <a:t>NodeJs</a:t>
            </a:r>
            <a:endParaRPr lang="en-US" sz="2000">
              <a:cs typeface="Calibri" panose="020F0502020204030204"/>
            </a:endParaRPr>
          </a:p>
          <a:p>
            <a:r>
              <a:rPr lang="en-US" sz="2000">
                <a:ea typeface="+mn-lt"/>
                <a:cs typeface="+mn-lt"/>
                <a:hlinkClick r:id="rId3"/>
              </a:rPr>
              <a:t>ExpressJs</a:t>
            </a:r>
            <a:endParaRPr lang="en-US" sz="2000"/>
          </a:p>
          <a:p>
            <a:r>
              <a:rPr lang="en-US" sz="2000">
                <a:ea typeface="+mn-lt"/>
                <a:cs typeface="+mn-lt"/>
                <a:hlinkClick r:id="rId4"/>
              </a:rPr>
              <a:t>ReactJs</a:t>
            </a:r>
            <a:endParaRPr lang="en-US" sz="2000"/>
          </a:p>
          <a:p>
            <a:r>
              <a:rPr lang="en-US" sz="2000">
                <a:ea typeface="+mn-lt"/>
                <a:cs typeface="+mn-lt"/>
                <a:hlinkClick r:id="rId5"/>
              </a:rPr>
              <a:t>ReduxJs</a:t>
            </a:r>
            <a:endParaRPr lang="en-US" sz="2000"/>
          </a:p>
          <a:p>
            <a:r>
              <a:rPr lang="en-US" sz="2000">
                <a:ea typeface="+mn-lt"/>
                <a:cs typeface="+mn-lt"/>
                <a:hlinkClick r:id="rId6"/>
              </a:rPr>
              <a:t>React Router Dom</a:t>
            </a:r>
            <a:endParaRPr lang="en-US" sz="2000"/>
          </a:p>
          <a:p>
            <a:r>
              <a:rPr lang="en-US" sz="2000">
                <a:ea typeface="+mn-lt"/>
                <a:cs typeface="+mn-lt"/>
                <a:hlinkClick r:id="rId7"/>
              </a:rPr>
              <a:t>Babel</a:t>
            </a:r>
            <a:endParaRPr lang="en-US" sz="2000"/>
          </a:p>
          <a:p>
            <a:r>
              <a:rPr lang="en-US" sz="2000">
                <a:ea typeface="+mn-lt"/>
                <a:cs typeface="+mn-lt"/>
                <a:hlinkClick r:id="rId8"/>
              </a:rPr>
              <a:t>Shopify.in</a:t>
            </a:r>
            <a:endParaRPr lang="en-US" sz="2000"/>
          </a:p>
          <a:p>
            <a:endParaRPr lang="en-US" sz="2000">
              <a:cs typeface="Calibri"/>
            </a:endParaRPr>
          </a:p>
        </p:txBody>
      </p:sp>
    </p:spTree>
    <p:extLst>
      <p:ext uri="{BB962C8B-B14F-4D97-AF65-F5344CB8AC3E}">
        <p14:creationId xmlns:p14="http://schemas.microsoft.com/office/powerpoint/2010/main" val="1567095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10">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7" descr="Handshake">
            <a:extLst>
              <a:ext uri="{FF2B5EF4-FFF2-40B4-BE49-F238E27FC236}">
                <a16:creationId xmlns:a16="http://schemas.microsoft.com/office/drawing/2014/main" id="{4C9301C8-D2D0-4103-9D40-ED749A4E45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4" name="TextBox 3">
            <a:extLst>
              <a:ext uri="{FF2B5EF4-FFF2-40B4-BE49-F238E27FC236}">
                <a16:creationId xmlns:a16="http://schemas.microsoft.com/office/drawing/2014/main" id="{16EF0893-90B8-4C37-80D1-43DE3204BA68}"/>
              </a:ext>
            </a:extLst>
          </p:cNvPr>
          <p:cNvSpPr txBox="1"/>
          <p:nvPr/>
        </p:nvSpPr>
        <p:spPr>
          <a:xfrm>
            <a:off x="6090574" y="1576176"/>
            <a:ext cx="4977578" cy="448479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7200" dirty="0">
                <a:solidFill>
                  <a:schemeClr val="tx2"/>
                </a:solidFill>
              </a:rPr>
              <a:t>Thank You</a:t>
            </a:r>
          </a:p>
        </p:txBody>
      </p:sp>
      <p:grpSp>
        <p:nvGrpSpPr>
          <p:cNvPr id="14" name="Group 14">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6" name="Freeform: Shape 15">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16701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9D666-357C-4BC4-81C8-0120FDAB9C0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UMLCLASS DIAGRAM</a:t>
            </a:r>
          </a:p>
        </p:txBody>
      </p:sp>
      <p:pic>
        <p:nvPicPr>
          <p:cNvPr id="7" name="Picture 7" descr="A picture containing text, sign, screenshot, several&#10;&#10;Description automatically generated">
            <a:extLst>
              <a:ext uri="{FF2B5EF4-FFF2-40B4-BE49-F238E27FC236}">
                <a16:creationId xmlns:a16="http://schemas.microsoft.com/office/drawing/2014/main" id="{9B4A9977-8A19-4D58-9FC7-D666C60AD8CC}"/>
              </a:ext>
            </a:extLst>
          </p:cNvPr>
          <p:cNvPicPr>
            <a:picLocks noGrp="1" noChangeAspect="1"/>
          </p:cNvPicPr>
          <p:nvPr>
            <p:ph idx="1"/>
          </p:nvPr>
        </p:nvPicPr>
        <p:blipFill>
          <a:blip r:embed="rId2"/>
          <a:stretch>
            <a:fillRect/>
          </a:stretch>
        </p:blipFill>
        <p:spPr>
          <a:xfrm>
            <a:off x="5626929" y="643466"/>
            <a:ext cx="5081474" cy="5568739"/>
          </a:xfrm>
          <a:prstGeom prst="rect">
            <a:avLst/>
          </a:prstGeom>
        </p:spPr>
      </p:pic>
    </p:spTree>
    <p:extLst>
      <p:ext uri="{BB962C8B-B14F-4D97-AF65-F5344CB8AC3E}">
        <p14:creationId xmlns:p14="http://schemas.microsoft.com/office/powerpoint/2010/main" val="4081472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9D666-357C-4BC4-81C8-0120FDAB9C0C}"/>
              </a:ext>
            </a:extLst>
          </p:cNvPr>
          <p:cNvSpPr>
            <a:spLocks noGrp="1"/>
          </p:cNvSpPr>
          <p:nvPr>
            <p:ph type="title"/>
          </p:nvPr>
        </p:nvSpPr>
        <p:spPr>
          <a:xfrm>
            <a:off x="1028700" y="1967266"/>
            <a:ext cx="2764598"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Flow-Chart For Users Operation (Event Driven) </a:t>
            </a:r>
          </a:p>
          <a:p>
            <a:pPr algn="ctr"/>
            <a:endParaRPr lang="en-US" sz="3300" kern="1200">
              <a:solidFill>
                <a:srgbClr val="FFFFFF"/>
              </a:solidFill>
              <a:latin typeface="+mj-lt"/>
              <a:ea typeface="+mj-ea"/>
              <a:cs typeface="+mj-cs"/>
            </a:endParaRPr>
          </a:p>
        </p:txBody>
      </p:sp>
      <p:pic>
        <p:nvPicPr>
          <p:cNvPr id="6" name="Picture 7" descr="Diagram&#10;&#10;Description automatically generated">
            <a:extLst>
              <a:ext uri="{FF2B5EF4-FFF2-40B4-BE49-F238E27FC236}">
                <a16:creationId xmlns:a16="http://schemas.microsoft.com/office/drawing/2014/main" id="{FDDD0426-AA48-440A-87B5-2DE718592F4B}"/>
              </a:ext>
            </a:extLst>
          </p:cNvPr>
          <p:cNvPicPr>
            <a:picLocks noGrp="1" noChangeAspect="1"/>
          </p:cNvPicPr>
          <p:nvPr>
            <p:ph idx="1"/>
          </p:nvPr>
        </p:nvPicPr>
        <p:blipFill>
          <a:blip r:embed="rId2"/>
          <a:stretch>
            <a:fillRect/>
          </a:stretch>
        </p:blipFill>
        <p:spPr>
          <a:xfrm>
            <a:off x="5205571" y="643466"/>
            <a:ext cx="5924190" cy="5568739"/>
          </a:xfrm>
          <a:prstGeom prst="rect">
            <a:avLst/>
          </a:prstGeom>
        </p:spPr>
      </p:pic>
    </p:spTree>
    <p:extLst>
      <p:ext uri="{BB962C8B-B14F-4D97-AF65-F5344CB8AC3E}">
        <p14:creationId xmlns:p14="http://schemas.microsoft.com/office/powerpoint/2010/main" val="1000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47E65-EECA-4EAB-AD7D-36A6395C930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FlowChart</a:t>
            </a:r>
            <a:r>
              <a:rPr lang="en-US" sz="3600" kern="1200" dirty="0">
                <a:solidFill>
                  <a:srgbClr val="FFFFFF"/>
                </a:solidFill>
                <a:latin typeface="+mj-lt"/>
                <a:ea typeface="+mj-ea"/>
                <a:cs typeface="+mj-cs"/>
              </a:rPr>
              <a:t> for placing order and payment</a:t>
            </a:r>
          </a:p>
          <a:p>
            <a:pPr algn="ctr"/>
            <a:endParaRPr lang="en-US" sz="3600" kern="1200">
              <a:solidFill>
                <a:srgbClr val="FFFFFF"/>
              </a:solidFill>
              <a:latin typeface="+mj-lt"/>
              <a:ea typeface="+mj-ea"/>
              <a:cs typeface="+mj-cs"/>
            </a:endParaRPr>
          </a:p>
        </p:txBody>
      </p:sp>
      <p:pic>
        <p:nvPicPr>
          <p:cNvPr id="4" name="Picture 4" descr="Diagram, engineering drawing&#10;&#10;Description automatically generated">
            <a:extLst>
              <a:ext uri="{FF2B5EF4-FFF2-40B4-BE49-F238E27FC236}">
                <a16:creationId xmlns:a16="http://schemas.microsoft.com/office/drawing/2014/main" id="{5594716A-D958-48EA-8A6E-F5098247A6C1}"/>
              </a:ext>
            </a:extLst>
          </p:cNvPr>
          <p:cNvPicPr>
            <a:picLocks noGrp="1" noChangeAspect="1"/>
          </p:cNvPicPr>
          <p:nvPr>
            <p:ph idx="1"/>
          </p:nvPr>
        </p:nvPicPr>
        <p:blipFill>
          <a:blip r:embed="rId2"/>
          <a:stretch>
            <a:fillRect/>
          </a:stretch>
        </p:blipFill>
        <p:spPr>
          <a:xfrm>
            <a:off x="4967241" y="643466"/>
            <a:ext cx="6400849" cy="5568739"/>
          </a:xfrm>
          <a:prstGeom prst="rect">
            <a:avLst/>
          </a:prstGeom>
        </p:spPr>
      </p:pic>
    </p:spTree>
    <p:extLst>
      <p:ext uri="{BB962C8B-B14F-4D97-AF65-F5344CB8AC3E}">
        <p14:creationId xmlns:p14="http://schemas.microsoft.com/office/powerpoint/2010/main" val="3282844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AB50F387-8989-4E6A-BEB6-65BA5F10591D}"/>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CBD08-3C13-4948-9006-38D344FAFD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HomeScreen Code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0410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E-Commerce Project - Shopify</vt:lpstr>
      <vt:lpstr>INTRODUCTION</vt:lpstr>
      <vt:lpstr>Technologies Used (Front-End):</vt:lpstr>
      <vt:lpstr>Technologies Used (Front-End):</vt:lpstr>
      <vt:lpstr>Technologies Used (Back-End):</vt:lpstr>
      <vt:lpstr>UMLCLASS DIAGRAM</vt:lpstr>
      <vt:lpstr>Flow-Chart For Users Operation (Event Driven)  </vt:lpstr>
      <vt:lpstr>FlowChart for placing order and payment </vt:lpstr>
      <vt:lpstr>HomeScreen Code</vt:lpstr>
      <vt:lpstr>HomeScreen ScreenShot</vt:lpstr>
      <vt:lpstr>SignInScreen Code</vt:lpstr>
      <vt:lpstr>SignInScreen ScreenShot (USER - CEO)</vt:lpstr>
      <vt:lpstr>SignInScreen Success ScreenShot (USER - CEO)</vt:lpstr>
      <vt:lpstr>RegisterScreen Code</vt:lpstr>
      <vt:lpstr>New User RegisterScreen ScreenShot</vt:lpstr>
      <vt:lpstr>New User RegisterScreen Success ScreenShot</vt:lpstr>
      <vt:lpstr>ProductScreen Code</vt:lpstr>
      <vt:lpstr>ProductScreen ScreenShot</vt:lpstr>
      <vt:lpstr>CartScreen Code</vt:lpstr>
      <vt:lpstr>CartScreen ScreenShot</vt:lpstr>
      <vt:lpstr>ShippingScreen Code</vt:lpstr>
      <vt:lpstr>ShippingScreen ScreenShot</vt:lpstr>
      <vt:lpstr>PaymentScreen Code</vt:lpstr>
      <vt:lpstr>PaymentScreen ScreenShot</vt:lpstr>
      <vt:lpstr>PlaceOrderScreen Code</vt:lpstr>
      <vt:lpstr>PlaceOrderScreen ScreenShot</vt:lpstr>
      <vt:lpstr>OrderScreen Code</vt:lpstr>
      <vt:lpstr>OrderScreen ScreenShot</vt:lpstr>
      <vt:lpstr>OrderHistoryScreen ScreenShot</vt:lpstr>
      <vt:lpstr>OrderHistoryScreen ScreenShot</vt:lpstr>
      <vt:lpstr>Category ScreenShot</vt:lpstr>
      <vt:lpstr>Dashboard ScreenShot</vt:lpstr>
      <vt:lpstr>UserType -Buyer ScreenShot</vt:lpstr>
      <vt:lpstr>UserType – Seller ScreenShot</vt:lpstr>
      <vt:lpstr>UserType – Admin ScreenShot</vt:lpstr>
      <vt:lpstr>UserType – CEO ScreenShot</vt:lpstr>
      <vt:lpstr>Seller View of Products</vt:lpstr>
      <vt:lpstr>Admin View of Products</vt:lpstr>
      <vt:lpstr>Admin View of Users</vt:lpstr>
      <vt:lpstr>Admin View of Orders</vt:lpstr>
      <vt:lpstr>CEO View of Products</vt:lpstr>
      <vt:lpstr>CEO View of Users</vt:lpstr>
      <vt:lpstr>CEO View of Orders</vt:lpstr>
      <vt:lpstr>CreateUser Screen Shot (Authority -CEO)</vt:lpstr>
      <vt:lpstr>ScreenShot of Order Documents - MongoDB</vt:lpstr>
      <vt:lpstr>ScreenShot of Products Documents - MongoDB</vt:lpstr>
      <vt:lpstr>ScreenShot of Users Documents - MongoDB</vt:lpstr>
      <vt:lpstr>Conclusion</vt:lpstr>
      <vt:lpstr>Result Analysis</vt:lpstr>
      <vt:lpstr>Result Analysis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446</cp:revision>
  <dcterms:created xsi:type="dcterms:W3CDTF">2021-11-15T12:23:12Z</dcterms:created>
  <dcterms:modified xsi:type="dcterms:W3CDTF">2021-11-15T14:56:59Z</dcterms:modified>
</cp:coreProperties>
</file>